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B6C01-2911-A842-A570-CFCECE3A6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B0E521-5C40-BE4A-8688-C6DF0646FD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7C122-09C5-DE43-B623-9852D295C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3BF3B-E996-0D4D-9D8A-AD077300C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9DD88-3D66-D348-BEAA-8BB4D3D01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988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12812-1264-7C49-8626-1B225128D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F6B82D-5C1B-0143-B1C7-9B82F1C200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4D21F-ABA3-8B41-8356-0BD933263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D9CA0-F6F8-394A-8C2E-8A23D9D61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AE4CF-C755-B243-A4CD-648274A44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5790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4138A2-F65E-E04E-8FBC-2AE882B465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B5C87D-42A2-0649-AC5C-E6F8800362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C947F-5AAF-FD42-AC2D-207F38AE5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47EFD-8057-0448-B916-B200E713C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FD0F8B-D56D-7E49-89A6-647F1F9A5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499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58A8C-C486-FF4F-A171-A0103C00F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91E1C-BED7-294B-AB92-645CA88A5E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C3013-8CD6-554E-9001-EE75B5DC8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A7724-C8C0-8744-85C7-5C9E08FA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4FF4A-3E4D-D54C-A9E5-B6A387550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5356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72F69-CCDC-D149-992A-CFA940859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5A9B3-941D-074D-A1C0-CD4646370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687CA-1075-264A-A5CD-130C94E66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B0FD2-0C9D-5C4B-AD02-B3127FD9C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14045-0ABE-1A47-9A43-B90507888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958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D74AC-8D6F-904B-BE2F-6A85A264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3DB8C-A56D-304E-BBF8-33F76236A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B6492-48FE-8840-B226-4DCAAF667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EF56B-0946-A749-B277-626C743CF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8FF8F4-1690-A94D-BFB8-7C43E94B0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2A47A6-2AE1-3740-9799-3771D21BD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6935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B6713-E443-4E4F-992C-6FC1F732D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18B468-4BEA-8A49-BFBF-E795B58A6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913C3C-649B-2846-95EF-451E809EB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952F8F-74F2-734E-BAAF-86400EC1AB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449BCE-095B-5A4B-A670-03264971A2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47A8D7-CA23-1945-B72F-D0C9A14B2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440251-BDEC-7248-BEF4-97AA84997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39B639-B16F-A044-B322-BA3DFD61A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64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7E58-533E-024F-8851-3AF7B6CD5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DF2974-EB79-8948-B5A6-096BE1071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6E36FF-43E7-AD4C-AB79-E85823873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50BC93-AC07-5547-8EEE-6A5E7100D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495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12C983-F9A0-B34E-8255-B2A84CB98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66264-1CD7-F640-9109-6ECEE5EF8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390640-3F2F-6A4B-9B6A-23C8F5A1F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3058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107C8-4280-924C-AA69-35D64542F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22025-9BF7-1843-8278-0F0AE455D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B84304-A1C0-5A49-A998-11D0FD05A1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81E5D2-8285-C74F-BD7B-C94F5FAB7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28A4F-4FED-884C-BF5D-8C3560425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001E47-9CA0-2743-BA1C-FF67D1303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795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484C4-1039-4943-A53A-C17C23268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B41B43-2387-C247-AB8B-C7F530CC0C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F47FEE-0C91-1243-B50B-CC53F35EE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40C2B6-A160-9B4C-871D-9128AB24F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93BC21-50BA-744A-A0AB-5D6593C17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66F4AD-6AA2-E345-A874-4EF7A482F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693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0A0568-2F84-454A-8A56-D551B27E6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C4A11-C59F-CF45-A0C2-F62CCC63D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9F9A7-96E4-584D-8397-6FA1E29B0D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5D928-4734-E14B-95C5-FA57B155D5C1}" type="datetimeFigureOut">
              <a:rPr lang="en-GB" smtClean="0"/>
              <a:t>22/06/2025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33D1C-3227-864B-A7F6-92EDC37269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DE418-D48C-F341-8D76-2FDF1F94A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6EF00-7624-734A-ACC2-A740B515E8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5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33E34-0B00-4745-A144-2307E59F96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Octiocor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3885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D014E-B00A-534A-87C0-143EC9E0D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 the company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B2DED-47A7-DD47-9167-3BCE6D08D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378284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Analyse images of coronary arteries taken from </a:t>
            </a:r>
            <a:r>
              <a:rPr lang="en-GB" b="1" dirty="0"/>
              <a:t>inside</a:t>
            </a:r>
            <a:r>
              <a:rPr lang="en-GB" dirty="0"/>
              <a:t> the artery.</a:t>
            </a:r>
          </a:p>
          <a:p>
            <a:endParaRPr lang="en-GB" dirty="0"/>
          </a:p>
          <a:p>
            <a:r>
              <a:rPr lang="en-GB" dirty="0"/>
              <a:t>Used to track disease status and guide stenting.</a:t>
            </a:r>
          </a:p>
          <a:p>
            <a:endParaRPr lang="en-GB" dirty="0"/>
          </a:p>
          <a:p>
            <a:r>
              <a:rPr lang="en-GB" dirty="0"/>
              <a:t>Intracoronary optical coherence tomography (OCT) has 10-15μm resolution.</a:t>
            </a:r>
          </a:p>
          <a:p>
            <a:endParaRPr lang="en-GB" dirty="0"/>
          </a:p>
          <a:p>
            <a:r>
              <a:rPr lang="en-GB" dirty="0"/>
              <a:t>Allows for study of fine details in arteries and recommended by US, EU and Japanese guidelines.</a:t>
            </a:r>
          </a:p>
        </p:txBody>
      </p:sp>
      <p:pic>
        <p:nvPicPr>
          <p:cNvPr id="4" name="Google Shape;104;p2" descr="Frame 1171276987">
            <a:extLst>
              <a:ext uri="{FF2B5EF4-FFF2-40B4-BE49-F238E27FC236}">
                <a16:creationId xmlns:a16="http://schemas.microsoft.com/office/drawing/2014/main" id="{846F94E2-9121-374F-A5F1-39710D9B579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09504" y="164499"/>
            <a:ext cx="2634584" cy="2196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07;p2" descr="Frame 1171276989">
            <a:extLst>
              <a:ext uri="{FF2B5EF4-FFF2-40B4-BE49-F238E27FC236}">
                <a16:creationId xmlns:a16="http://schemas.microsoft.com/office/drawing/2014/main" id="{DA02F3B9-CFC8-E848-B8F6-CC2B623448A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85401" y="1996113"/>
            <a:ext cx="2634584" cy="2422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red and black image of a body&#10;&#10;Description automatically generated with medium confidence">
            <a:extLst>
              <a:ext uri="{FF2B5EF4-FFF2-40B4-BE49-F238E27FC236}">
                <a16:creationId xmlns:a16="http://schemas.microsoft.com/office/drawing/2014/main" id="{99376251-3D9F-6D43-8C13-C0AC8C1A1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2726" y="4724296"/>
            <a:ext cx="4705350" cy="201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805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D014E-B00A-534A-87C0-143EC9E0D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B2DED-47A7-DD47-9167-3BCE6D08D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76103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The images are large 1024 x 1024 x 500 pixels.</a:t>
            </a:r>
          </a:p>
          <a:p>
            <a:endParaRPr lang="en-GB" dirty="0"/>
          </a:p>
          <a:p>
            <a:r>
              <a:rPr lang="en-GB" dirty="0"/>
              <a:t>They are acquired during the heartbeat: lots of artefacts.</a:t>
            </a:r>
          </a:p>
          <a:p>
            <a:endParaRPr lang="en-GB" dirty="0"/>
          </a:p>
          <a:p>
            <a:r>
              <a:rPr lang="en-GB" dirty="0"/>
              <a:t>The start and end of baseline and follow-up images is different.</a:t>
            </a:r>
          </a:p>
          <a:p>
            <a:endParaRPr lang="en-GB" dirty="0"/>
          </a:p>
          <a:p>
            <a:r>
              <a:rPr lang="en-GB" dirty="0"/>
              <a:t>Tracking disease changes requires aligning images in 3D, but this is very slow.</a:t>
            </a:r>
          </a:p>
        </p:txBody>
      </p:sp>
      <p:pic>
        <p:nvPicPr>
          <p:cNvPr id="1026" name="Picture 2" descr="Optical Coherence Tomography Based Biomechanical Fluid-Structure  Interaction Analysis of Coronary Atherosclerosis Progression">
            <a:extLst>
              <a:ext uri="{FF2B5EF4-FFF2-40B4-BE49-F238E27FC236}">
                <a16:creationId xmlns:a16="http://schemas.microsoft.com/office/drawing/2014/main" id="{35FB5FF9-3B6B-CA44-968E-2CD8F73A02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012"/>
          <a:stretch/>
        </p:blipFill>
        <p:spPr bwMode="auto">
          <a:xfrm>
            <a:off x="6400800" y="365125"/>
            <a:ext cx="5791200" cy="3359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Value of OCT in the Cath Lab Shown in Early Results of LightLab Initiative  | DAIC">
            <a:extLst>
              <a:ext uri="{FF2B5EF4-FFF2-40B4-BE49-F238E27FC236}">
                <a16:creationId xmlns:a16="http://schemas.microsoft.com/office/drawing/2014/main" id="{D41EE24D-AF21-C440-9414-AD453B39B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0800" y="3815977"/>
            <a:ext cx="3127117" cy="294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5949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D014E-B00A-534A-87C0-143EC9E0D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needed?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B2DED-47A7-DD47-9167-3BCE6D08D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562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For each frame in each image, we would like to know:</a:t>
            </a:r>
          </a:p>
          <a:p>
            <a:pPr lvl="1"/>
            <a:r>
              <a:rPr lang="en-GB" dirty="0"/>
              <a:t>where the corresponding frame is in the follow-up</a:t>
            </a:r>
          </a:p>
          <a:p>
            <a:pPr lvl="1"/>
            <a:r>
              <a:rPr lang="en-GB" dirty="0"/>
              <a:t>correct for longitudinal stretch</a:t>
            </a:r>
          </a:p>
          <a:p>
            <a:pPr lvl="1"/>
            <a:r>
              <a:rPr lang="en-GB" dirty="0"/>
              <a:t>correct for rotational and scaling distortions.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We also need to mask known artefacts in the images during registration.</a:t>
            </a:r>
          </a:p>
        </p:txBody>
      </p:sp>
      <p:pic>
        <p:nvPicPr>
          <p:cNvPr id="1026" name="Picture 2" descr="Optical Coherence Tomography Based Biomechanical Fluid-Structure  Interaction Analysis of Coronary Atherosclerosis Progression">
            <a:extLst>
              <a:ext uri="{FF2B5EF4-FFF2-40B4-BE49-F238E27FC236}">
                <a16:creationId xmlns:a16="http://schemas.microsoft.com/office/drawing/2014/main" id="{35FB5FF9-3B6B-CA44-968E-2CD8F73A02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012"/>
          <a:stretch/>
        </p:blipFill>
        <p:spPr bwMode="auto">
          <a:xfrm>
            <a:off x="6316717" y="224850"/>
            <a:ext cx="5791200" cy="3359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Value of OCT in the Cath Lab Shown in Early Results of LightLab Initiative  | DAIC">
            <a:extLst>
              <a:ext uri="{FF2B5EF4-FFF2-40B4-BE49-F238E27FC236}">
                <a16:creationId xmlns:a16="http://schemas.microsoft.com/office/drawing/2014/main" id="{2D9EFABE-9449-6142-9E07-B9718E3E1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0800" y="3815977"/>
            <a:ext cx="3127117" cy="294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091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33E34-0B00-4745-A144-2307E59F96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Vet.CT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071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192A4-99A8-3B4E-A9D7-8AE19FA3D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does the company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DA057-83F8-324C-8088-84DC28B5D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Links veterinary practices to remote radiologists who analyse their images.</a:t>
            </a:r>
          </a:p>
          <a:p>
            <a:endParaRPr lang="en-GB" dirty="0"/>
          </a:p>
          <a:p>
            <a:r>
              <a:rPr lang="en-GB" dirty="0"/>
              <a:t>Radiologists prepare reports for patients, with turnaround times of 1 hour - 4 days.</a:t>
            </a:r>
          </a:p>
          <a:p>
            <a:endParaRPr lang="en-GB" dirty="0"/>
          </a:p>
          <a:p>
            <a:r>
              <a:rPr lang="en-GB" dirty="0"/>
              <a:t>These reports have text descriptions of issues with the images, along with screenshots and markers.</a:t>
            </a:r>
          </a:p>
        </p:txBody>
      </p:sp>
      <p:pic>
        <p:nvPicPr>
          <p:cNvPr id="7" name="Picture 6" descr="A close-up of a medical report&#10;&#10;Description automatically generated">
            <a:extLst>
              <a:ext uri="{FF2B5EF4-FFF2-40B4-BE49-F238E27FC236}">
                <a16:creationId xmlns:a16="http://schemas.microsoft.com/office/drawing/2014/main" id="{CB1D7921-55CF-2140-8898-41A9C7855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4660" y="1690688"/>
            <a:ext cx="2870676" cy="40788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 descr="A close-up of a report&#10;&#10;Description automatically generated">
            <a:extLst>
              <a:ext uri="{FF2B5EF4-FFF2-40B4-BE49-F238E27FC236}">
                <a16:creationId xmlns:a16="http://schemas.microsoft.com/office/drawing/2014/main" id="{1FE32ED3-03C1-7747-8DFC-16BDE4A2C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342" y="1690688"/>
            <a:ext cx="2836150" cy="407696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60353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192A4-99A8-3B4E-A9D7-8AE19FA3D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DA057-83F8-324C-8088-84DC28B5D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77000" cy="4351338"/>
          </a:xfrm>
        </p:spPr>
        <p:txBody>
          <a:bodyPr>
            <a:normAutofit fontScale="92500"/>
          </a:bodyPr>
          <a:lstStyle/>
          <a:p>
            <a:r>
              <a:rPr lang="en-GB" dirty="0"/>
              <a:t>The images in the reports are static objects and markers can’t be used for analysis.</a:t>
            </a:r>
          </a:p>
          <a:p>
            <a:endParaRPr lang="en-GB" dirty="0"/>
          </a:p>
          <a:p>
            <a:r>
              <a:rPr lang="en-GB" dirty="0"/>
              <a:t>The company would like to get the coordinates of markers in the original files.</a:t>
            </a:r>
          </a:p>
          <a:p>
            <a:endParaRPr lang="en-GB" dirty="0"/>
          </a:p>
          <a:p>
            <a:r>
              <a:rPr lang="en-GB" dirty="0"/>
              <a:t>Chest X-rays are 2D and CTs are 3D. We want to extract the images from the PDFs, extract the markers from the images and align with the images.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6904FB-E5E6-2E42-8D0E-932C7C33C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4750" y="3429000"/>
            <a:ext cx="3124193" cy="31736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E89C23-6946-4A4B-BC8E-07C8D699F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9107" y="255329"/>
            <a:ext cx="3969835" cy="289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894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D014E-B00A-534A-87C0-143EC9E0D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needed?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B2DED-47A7-DD47-9167-3BCE6D08D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257799" cy="4351338"/>
          </a:xfrm>
        </p:spPr>
        <p:txBody>
          <a:bodyPr>
            <a:normAutofit/>
          </a:bodyPr>
          <a:lstStyle/>
          <a:p>
            <a:r>
              <a:rPr lang="en-GB" dirty="0"/>
              <a:t>Would like a pipeline for extracting images from the PDFs and identifying (</a:t>
            </a:r>
            <a:r>
              <a:rPr lang="en-GB" dirty="0" err="1"/>
              <a:t>i</a:t>
            </a:r>
            <a:r>
              <a:rPr lang="en-GB" dirty="0"/>
              <a:t>) the original DICOM images and (ii) the coordinates.</a:t>
            </a:r>
          </a:p>
          <a:p>
            <a:endParaRPr lang="en-GB" dirty="0"/>
          </a:p>
          <a:p>
            <a:r>
              <a:rPr lang="en-GB" dirty="0"/>
              <a:t>For CXR (2D) and CT (3D) with custom reconstructions.</a:t>
            </a:r>
          </a:p>
          <a:p>
            <a:endParaRPr lang="en-GB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DF48302-4352-9047-9931-9F2DFA720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292" y="947587"/>
            <a:ext cx="5715000" cy="494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7821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1362</TotalTime>
  <Words>323</Words>
  <Application>Microsoft Macintosh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Octiocor</vt:lpstr>
      <vt:lpstr>What do the company do?</vt:lpstr>
      <vt:lpstr>What is the problem?</vt:lpstr>
      <vt:lpstr>What is needed?</vt:lpstr>
      <vt:lpstr>Vet.CT</vt:lpstr>
      <vt:lpstr>What does the company do?</vt:lpstr>
      <vt:lpstr>What is the problem?</vt:lpstr>
      <vt:lpstr>What is needed?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Octiocor</dc:title>
  <dc:creator>Michael Roberts</dc:creator>
  <cp:lastModifiedBy>Michael Roberts</cp:lastModifiedBy>
  <cp:revision>3</cp:revision>
  <dcterms:created xsi:type="dcterms:W3CDTF">2025-06-22T15:32:11Z</dcterms:created>
  <dcterms:modified xsi:type="dcterms:W3CDTF">2025-06-23T14:14:40Z</dcterms:modified>
</cp:coreProperties>
</file>

<file path=docProps/thumbnail.jpeg>
</file>